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8"/>
  </p:notesMasterIdLst>
  <p:sldIdLst>
    <p:sldId id="859" r:id="rId3"/>
    <p:sldId id="1070" r:id="rId4"/>
    <p:sldId id="1071" r:id="rId5"/>
    <p:sldId id="1107" r:id="rId6"/>
    <p:sldId id="1109" r:id="rId7"/>
    <p:sldId id="1108" r:id="rId8"/>
    <p:sldId id="1110" r:id="rId9"/>
    <p:sldId id="1111" r:id="rId10"/>
    <p:sldId id="1093" r:id="rId11"/>
    <p:sldId id="1072" r:id="rId12"/>
    <p:sldId id="1079" r:id="rId13"/>
    <p:sldId id="1112" r:id="rId14"/>
    <p:sldId id="1113" r:id="rId15"/>
    <p:sldId id="1114" r:id="rId16"/>
    <p:sldId id="1081" r:id="rId17"/>
    <p:sldId id="1115" r:id="rId18"/>
    <p:sldId id="1116" r:id="rId19"/>
    <p:sldId id="1082" r:id="rId20"/>
    <p:sldId id="1117" r:id="rId21"/>
    <p:sldId id="1083" r:id="rId22"/>
    <p:sldId id="1084" r:id="rId23"/>
    <p:sldId id="1118" r:id="rId24"/>
    <p:sldId id="1121" r:id="rId25"/>
    <p:sldId id="1122" r:id="rId26"/>
    <p:sldId id="1077" r:id="rId27"/>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FFFFFF"/>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02" d="100"/>
          <a:sy n="102" d="100"/>
        </p:scale>
        <p:origin x="258"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notesMaster" Target="notesMasters/notesMaster1.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选择性必修 第二册 </a:t>
            </a:r>
            <a:r>
              <a:rPr lang="en-US" altLang="zh-CN" sz="2000" dirty="0" smtClean="0">
                <a:solidFill>
                  <a:prstClr val="black"/>
                </a:solidFill>
                <a:latin typeface="楷体" panose="02010609060101010101" pitchFamily="49" charset="-122"/>
                <a:ea typeface="楷体" panose="02010609060101010101" pitchFamily="49" charset="-122"/>
              </a:rPr>
              <a:t>SDKJ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2.png"/><Relationship Id="rId1"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4.png"/><Relationship Id="rId1"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6.png"/><Relationship Id="rId1" Type="http://schemas.openxmlformats.org/officeDocument/2006/relationships/image" Target="../media/image15.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7.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0.png"/><Relationship Id="rId1" Type="http://schemas.openxmlformats.org/officeDocument/2006/relationships/image" Target="../media/image1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2.png"/><Relationship Id="rId1"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4.png"/><Relationship Id="rId1" Type="http://schemas.openxmlformats.org/officeDocument/2006/relationships/image" Target="../media/image23.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5.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6.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7.png"/></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image" Target="../media/image28.png"/></Relationships>
</file>

<file path=ppt/slides/_rels/slide2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3.png"/><Relationship Id="rId3" Type="http://schemas.openxmlformats.org/officeDocument/2006/relationships/image" Target="../media/image32.png"/><Relationship Id="rId2" Type="http://schemas.openxmlformats.org/officeDocument/2006/relationships/image" Target="../media/image16.png"/><Relationship Id="rId1" Type="http://schemas.openxmlformats.org/officeDocument/2006/relationships/image" Target="../media/image31.png"/></Relationships>
</file>

<file path=ppt/slides/_rels/slide2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3.png"/><Relationship Id="rId3" Type="http://schemas.openxmlformats.org/officeDocument/2006/relationships/image" Target="../media/image32.png"/><Relationship Id="rId2" Type="http://schemas.openxmlformats.org/officeDocument/2006/relationships/image" Target="../media/image34.png"/><Relationship Id="rId1" Type="http://schemas.openxmlformats.org/officeDocument/2006/relationships/image" Target="../media/image17.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8.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png"/><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a:solidFill>
                  <a:srgbClr val="549E39"/>
                </a:solidFill>
                <a:latin typeface="+mn-lt"/>
                <a:ea typeface="微软雅黑" panose="020B0503020204020204" pitchFamily="34" charset="-122"/>
                <a:cs typeface="微软雅黑" panose="020B0503020204020204" pitchFamily="34" charset="-122"/>
              </a:rPr>
              <a:t>4</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电磁波</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a:solidFill>
                  <a:srgbClr val="000000"/>
                </a:solidFill>
                <a:latin typeface="+mn-lt"/>
                <a:ea typeface="微软雅黑" panose="020B0503020204020204" pitchFamily="34" charset="-122"/>
                <a:cs typeface="微软雅黑" panose="020B0503020204020204" pitchFamily="34" charset="-122"/>
              </a:rPr>
              <a:t>1</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　电磁波的产生</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1054646" y="5301208"/>
            <a:ext cx="3024336" cy="726038"/>
          </a:xfrm>
          <a:prstGeom prst="rect">
            <a:avLst/>
          </a:prstGeom>
        </p:spPr>
      </p:pic>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5281126"/>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电磁振荡</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振荡电路中不断地进行充电和放电，就产生了方向和大小随时间做周期性变化的振荡电流，与振荡电流相联系的电场和磁场也周期性交替变化，电场能和磁场能相互转化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这种现象称为电磁振荡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电磁振荡的周期与频率</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周期：完成一次周期性变化的时间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频率：单位时间内完成周期性变化的次数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振荡电路周期和频率公式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2π</a:t>
                </a:r>
                <a14:m>
                  <m:oMath xmlns:m="http://schemas.openxmlformats.org/officeDocument/2006/math">
                    <m:rad>
                      <m:radPr>
                        <m:degHide m:val="on"/>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𝑳𝑪</m:t>
                        </m:r>
                      </m:e>
                    </m:rad>
                  </m:oMath>
                </a14:m>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𝛑</m:t>
                        </m:r>
                        <m:rad>
                          <m:radPr>
                            <m:degHide m:val="on"/>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𝐋𝐂</m:t>
                            </m:r>
                          </m:e>
                        </m:rad>
                      </m:den>
                    </m:f>
                  </m:oMath>
                </a14:m>
                <a:r>
                  <a:rPr lang="en-US" altLang="zh-CN" b="1" smtClean="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5281126"/>
              </a:xfrm>
              <a:blipFill rotWithShape="1">
                <a:blip r:embed="rId2"/>
                <a:stretch>
                  <a:fillRect l="-2" t="-12" r="1" b="9"/>
                </a:stretch>
              </a:blipFill>
            </p:spPr>
            <p:txBody>
              <a:bodyPr/>
              <a:lstStyle/>
              <a:p>
                <a:r>
                  <a:rPr lang="zh-CN" altLang="en-US">
                    <a:noFill/>
                  </a:rPr>
                  <a:t> </a:t>
                </a:r>
              </a:p>
            </p:txBody>
          </p:sp>
        </mc:Fallback>
      </mc:AlternateContent>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313265" y="714793"/>
            <a:ext cx="7581025" cy="731220"/>
          </a:xfrm>
          <a:prstGeom prst="rect">
            <a:avLst/>
          </a:prstGeom>
        </p:spPr>
      </p:pic>
      <p:pic>
        <p:nvPicPr>
          <p:cNvPr id="5" name="要点1.eps" descr="id:2147489338;FounderCES"/>
          <p:cNvPicPr/>
          <p:nvPr/>
        </p:nvPicPr>
        <p:blipFill>
          <a:blip r:embed="rId2"/>
          <a:stretch>
            <a:fillRect/>
          </a:stretch>
        </p:blipFill>
        <p:spPr>
          <a:xfrm>
            <a:off x="360854" y="1700808"/>
            <a:ext cx="1149350" cy="403225"/>
          </a:xfrm>
          <a:prstGeom prst="rect">
            <a:avLst/>
          </a:prstGeom>
        </p:spPr>
      </p:pic>
      <p:sp>
        <p:nvSpPr>
          <p:cNvPr id="4" name="内容占位符 3"/>
          <p:cNvSpPr>
            <a:spLocks noGrp="1"/>
          </p:cNvSpPr>
          <p:nvPr>
            <p:ph idx="1"/>
          </p:nvPr>
        </p:nvSpPr>
        <p:spPr>
          <a:xfrm>
            <a:off x="360854" y="1556792"/>
            <a:ext cx="11485848" cy="576248"/>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对</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麦克斯韦电磁场理论的</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理解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334566" y="2225392"/>
          <a:ext cx="11424748" cy="3291840"/>
        </p:xfrm>
        <a:graphic>
          <a:graphicData uri="http://schemas.openxmlformats.org/drawingml/2006/table">
            <a:tbl>
              <a:tblPr firstRow="1" firstCol="1" bandRow="1"/>
              <a:tblGrid>
                <a:gridCol w="6422993"/>
                <a:gridCol w="5001755"/>
              </a:tblGrid>
              <a:tr h="0">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恒定的电场不产生磁场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恒定的磁场不产生电场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r h="0">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均匀变化的电场在周围空间产生恒定的磁场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均匀变化的磁场在周围空间产生恒定的电场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r h="0">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不均匀变化的电场在周围空间产生变化的磁场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不均匀变化的磁场在周围空间产生变化的电场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r h="0">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振荡电场产生同频率的振荡磁场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振荡磁场产生同频率的振荡电场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900235"/>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说法正确的是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任何变化的磁场都要在周围空间产生变化的电场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振荡磁场在周围空间产生同频率的振荡电场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任何电场都要在周围空间产生磁场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振荡电场在周围空间产生同频率的振荡磁场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任何变化的电场都要在周围空间产生磁场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振荡电场在周围空间产生同频率的振荡磁场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电场和磁场总是相互联系的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形成一个不可分割的统一体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电磁场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92342;FounderCES"/>
          <p:cNvPicPr/>
          <p:nvPr/>
        </p:nvPicPr>
        <p:blipFill>
          <a:blip r:embed="rId1"/>
          <a:stretch>
            <a:fillRect/>
          </a:stretch>
        </p:blipFill>
        <p:spPr>
          <a:xfrm>
            <a:off x="360854" y="908720"/>
            <a:ext cx="1203325" cy="387350"/>
          </a:xfrm>
          <a:prstGeom prst="rect">
            <a:avLst/>
          </a:prstGeom>
        </p:spPr>
      </p:pic>
      <p:pic>
        <p:nvPicPr>
          <p:cNvPr id="5" name="24答案.eps" descr="id:2147492356;FounderCES"/>
          <p:cNvPicPr/>
          <p:nvPr/>
        </p:nvPicPr>
        <p:blipFill>
          <a:blip r:embed="rId2"/>
          <a:stretch>
            <a:fillRect/>
          </a:stretch>
        </p:blipFill>
        <p:spPr>
          <a:xfrm>
            <a:off x="542146" y="4808955"/>
            <a:ext cx="840740" cy="299720"/>
          </a:xfrm>
          <a:prstGeom prst="rect">
            <a:avLst/>
          </a:prstGeom>
        </p:spPr>
      </p:pic>
      <p:sp>
        <p:nvSpPr>
          <p:cNvPr id="2" name="矩形 1"/>
          <p:cNvSpPr/>
          <p:nvPr/>
        </p:nvSpPr>
        <p:spPr>
          <a:xfrm>
            <a:off x="1517323" y="4727982"/>
            <a:ext cx="407484" cy="461665"/>
          </a:xfrm>
          <a:prstGeom prst="rect">
            <a:avLst/>
          </a:prstGeom>
        </p:spPr>
        <p:txBody>
          <a:bodyPr wrap="none">
            <a:spAutoFit/>
          </a:bodyPr>
          <a:lstStyle/>
          <a:p>
            <a:r>
              <a:rPr lang="en-US" altLang="zh-CN" sz="2400">
                <a:solidFill>
                  <a:srgbClr val="000000"/>
                </a:solidFill>
              </a:rPr>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解析.eps" descr="id:2147489366;FounderCES"/>
          <p:cNvPicPr/>
          <p:nvPr/>
        </p:nvPicPr>
        <p:blipFill>
          <a:blip r:embed="rId1"/>
          <a:stretch>
            <a:fillRect/>
          </a:stretch>
        </p:blipFill>
        <p:spPr>
          <a:xfrm>
            <a:off x="478582" y="980728"/>
            <a:ext cx="840740" cy="299720"/>
          </a:xfrm>
          <a:prstGeom prst="rect">
            <a:avLst/>
          </a:prstGeom>
        </p:spPr>
      </p:pic>
      <p:sp>
        <p:nvSpPr>
          <p:cNvPr id="5" name="内容占位符 4"/>
          <p:cNvSpPr>
            <a:spLocks noGrp="1"/>
          </p:cNvSpPr>
          <p:nvPr>
            <p:ph idx="1"/>
          </p:nvPr>
        </p:nvSpPr>
        <p:spPr>
          <a:xfrm>
            <a:off x="360854" y="746120"/>
            <a:ext cx="11485848" cy="2238241"/>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麦克斯韦电磁场理论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如果电场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磁场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的变化是均匀的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产生的磁场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是恒定的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如果电场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磁场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的变化是不均匀的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产生的磁场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是变化的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振荡电场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磁场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在周围空间产生同频率的振荡磁场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变化的电场和磁场总是相互联系的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形成一个不可分割的统一体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即电磁场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64704"/>
            <a:ext cx="11485848" cy="1684244"/>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电磁场</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与静电场、静磁场的比较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三者可以在某空间混合存在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但静电场和静磁场混合的空间不属于电磁场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电磁场是变化的电场、磁场相互激发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相互联系的统一体</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名师点拨.eps" descr="id:2147492363;FounderCES"/>
          <p:cNvPicPr/>
          <p:nvPr/>
        </p:nvPicPr>
        <p:blipFill>
          <a:blip r:embed="rId1"/>
          <a:stretch>
            <a:fillRect/>
          </a:stretch>
        </p:blipFill>
        <p:spPr>
          <a:xfrm>
            <a:off x="469414" y="853964"/>
            <a:ext cx="1737360" cy="405765"/>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要点2.eps" descr="id:2147489380;FounderCES"/>
          <p:cNvPicPr/>
          <p:nvPr/>
        </p:nvPicPr>
        <p:blipFill>
          <a:blip r:embed="rId1"/>
          <a:stretch>
            <a:fillRect/>
          </a:stretch>
        </p:blipFill>
        <p:spPr>
          <a:xfrm>
            <a:off x="428998" y="925972"/>
            <a:ext cx="1092200" cy="383540"/>
          </a:xfrm>
          <a:prstGeom prst="rect">
            <a:avLst/>
          </a:prstGeom>
        </p:spPr>
      </p:pic>
      <mc:AlternateContent xmlns:mc="http://schemas.openxmlformats.org/markup-compatibility/2006">
        <mc:Choice xmlns:a14="http://schemas.microsoft.com/office/drawing/2010/main" Requires="a14">
          <p:sp>
            <p:nvSpPr>
              <p:cNvPr id="6" name="内容占位符 5"/>
              <p:cNvSpPr>
                <a:spLocks noGrp="1"/>
              </p:cNvSpPr>
              <p:nvPr>
                <p:ph idx="1"/>
              </p:nvPr>
            </p:nvSpPr>
            <p:spPr>
              <a:xfrm>
                <a:off x="360854" y="746120"/>
                <a:ext cx="11485848" cy="3115276"/>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电磁波</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与机械波的比较</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电磁波和机械波的共同点</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二者都能发生干涉和衍射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二者在不同介质中传播时频率不变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二者都满足波的公式</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𝝀</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λf</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6" name="内容占位符 5"/>
              <p:cNvSpPr>
                <a:spLocks noRot="1" noChangeAspect="1" noMove="1" noResize="1" noEditPoints="1" noAdjustHandles="1" noChangeArrowheads="1" noChangeShapeType="1" noTextEdit="1"/>
              </p:cNvSpPr>
              <p:nvPr>
                <p:ph idx="1"/>
              </p:nvPr>
            </p:nvSpPr>
            <p:spPr>
              <a:xfrm>
                <a:off x="360854" y="746120"/>
                <a:ext cx="11485848" cy="3115276"/>
              </a:xfrm>
              <a:blipFill rotWithShape="1">
                <a:blip r:embed="rId2"/>
                <a:stretch>
                  <a:fillRect l="-2" t="-20" r="1" b="19"/>
                </a:stretch>
              </a:blipFill>
            </p:spPr>
            <p:txBody>
              <a:bodyPr/>
              <a:lstStyle/>
              <a:p>
                <a:r>
                  <a:rPr lang="zh-CN" altLang="en-US">
                    <a:noFill/>
                  </a:rPr>
                  <a:t> </a:t>
                </a:r>
              </a:p>
            </p:txBody>
          </p:sp>
        </mc:Fallback>
      </mc:AlternateContent>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56222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电磁波和机械波的区别</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二者本质不同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电磁波是电磁场的传播，机械波是质点机械振动的传播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传播机理不同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电磁波的传播机理是电磁场交替感应，机械波的传播机理是质点间的相互作用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电磁波传播不需要介质，而机械波传播需要介质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电磁波是横波，机械波既有横波又有纵波，甚至有的机械波同时有横波和纵波，例如地震波</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机械波的传播速度完全由介质决定，而电磁波的传播速度是由介质和频率共同决定的</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要点3.eps" descr="id:2147489450;FounderCES"/>
          <p:cNvPicPr/>
          <p:nvPr/>
        </p:nvPicPr>
        <p:blipFill>
          <a:blip r:embed="rId1"/>
          <a:stretch>
            <a:fillRect/>
          </a:stretch>
        </p:blipFill>
        <p:spPr>
          <a:xfrm>
            <a:off x="478582" y="908720"/>
            <a:ext cx="973455" cy="341630"/>
          </a:xfrm>
          <a:prstGeom prst="rect">
            <a:avLst/>
          </a:prstGeom>
        </p:spPr>
      </p:pic>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5279843"/>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对</a:t>
                </a:r>
                <a:r>
                  <a:rPr lang="en-US" altLang="zh-CN" b="1" i="1">
                    <a:solidFill>
                      <a:srgbClr val="1EB26A"/>
                    </a:solidFill>
                    <a:latin typeface="Times New Roman" panose="02020603050405020304" pitchFamily="18" charset="0"/>
                    <a:ea typeface="宋体" panose="02010600030101010101" pitchFamily="2" charset="-122"/>
                    <a:cs typeface="Times New Roman" panose="02020603050405020304" pitchFamily="18" charset="0"/>
                  </a:rPr>
                  <a:t>LC</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振荡电路的周期和频率的理解</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影响电磁振荡的周期和频率的因素</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振荡电路的周期和频率公式：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2π</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𝑳𝑪</m:t>
                        </m:r>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𝐋𝐂</m:t>
                            </m:r>
                          </m:e>
                        </m:rad>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振荡电路的周期、频率都由电路本身的特性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的值</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决定，与电容器极板上电荷量的多少、板间电压的高低、是否接入电路中等因素无关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如果没有能量损失，也没有外界影响，这时的周期和频率称为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振荡电路的固有周期和固有频率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使用周期公式时，一定要注意单位，周期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、频率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的单位分别是秒</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、亨利</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、赫兹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Hz</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5279843"/>
              </a:xfrm>
              <a:blipFill rotWithShape="1">
                <a:blip r:embed="rId2"/>
                <a:stretch>
                  <a:fillRect l="-2" t="-12" r="1" b="8"/>
                </a:stretch>
              </a:blipFill>
            </p:spPr>
            <p:txBody>
              <a:bodyPr/>
              <a:lstStyle/>
              <a:p>
                <a:r>
                  <a:rPr lang="zh-CN" altLang="en-US">
                    <a:noFill/>
                  </a:rPr>
                  <a:t> </a:t>
                </a:r>
              </a:p>
            </p:txBody>
          </p:sp>
        </mc:Fallback>
      </mc:AlternateContent>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4761558" y="4923916"/>
            <a:ext cx="1728192" cy="576064"/>
          </a:xfrm>
          <a:prstGeom prst="rect">
            <a:avLst/>
          </a:prstGeom>
        </p:spPr>
      </p:pic>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746120"/>
                <a:ext cx="11485848" cy="4803559"/>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LC</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振荡电路中各物理量的周期</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线圈和电容器在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振荡电路中既是能量的转换器，又决定着这种转换的快慢，电感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或电容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越大，能量转换时间越长，故周期也越长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电路中的电流</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、线圈中的磁感应强度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、电容器极板间的电场强度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的变化周期就是</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电路的振荡周期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2π</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𝑳𝑪</m:t>
                        </m:r>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，在一个周期内，上述各物理量的方向改变两次；电容器极板上所带的电荷量，其变化周期也是振荡周期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2π</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𝑳𝑪</m:t>
                        </m:r>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，电容器极板上电荷的电性在一个周期内改变两次；电场能、磁场能也在做周期性变化，但是它们的变化周期是振荡周期的一半，即</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𝑻</m:t>
                        </m:r>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π</a:t>
                </a:r>
                <a14:m>
                  <m:oMath xmlns:m="http://schemas.openxmlformats.org/officeDocument/2006/math">
                    <m:rad>
                      <m:radPr>
                        <m:degHide m:val="on"/>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𝑳𝑪</m:t>
                        </m:r>
                      </m:e>
                    </m:rad>
                  </m:oMath>
                </a14:m>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4"/>
              <p:cNvSpPr>
                <a:spLocks noRot="1" noChangeAspect="1" noMove="1" noResize="1" noEditPoints="1" noAdjustHandles="1" noChangeArrowheads="1" noChangeShapeType="1" noTextEdit="1"/>
              </p:cNvSpPr>
              <p:nvPr>
                <p:ph idx="1"/>
              </p:nvPr>
            </p:nvSpPr>
            <p:spPr>
              <a:xfrm>
                <a:off x="360854" y="746120"/>
                <a:ext cx="11485848" cy="4803559"/>
              </a:xfrm>
              <a:blipFill rotWithShape="1">
                <a:blip r:embed="rId2"/>
                <a:stretch>
                  <a:fillRect l="-2" t="-13" r="1" b="9"/>
                </a:stretch>
              </a:blipFill>
            </p:spPr>
            <p:txBody>
              <a:bodyPr/>
              <a:lstStyle/>
              <a:p>
                <a:r>
                  <a:rPr lang="zh-CN" altLang="en-US">
                    <a:noFill/>
                  </a:rPr>
                  <a:t> </a:t>
                </a:r>
              </a:p>
            </p:txBody>
          </p:sp>
        </mc:Fallback>
      </mc:AlternateContent>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要点4.eps" descr="id:2147489506;FounderCES"/>
          <p:cNvPicPr/>
          <p:nvPr/>
        </p:nvPicPr>
        <p:blipFill>
          <a:blip r:embed="rId1"/>
          <a:stretch>
            <a:fillRect/>
          </a:stretch>
        </p:blipFill>
        <p:spPr>
          <a:xfrm>
            <a:off x="478582" y="908720"/>
            <a:ext cx="1056640" cy="370840"/>
          </a:xfrm>
          <a:prstGeom prst="rect">
            <a:avLst/>
          </a:prstGeom>
        </p:spPr>
      </p:pic>
      <p:sp>
        <p:nvSpPr>
          <p:cNvPr id="6" name="内容占位符 5"/>
          <p:cNvSpPr>
            <a:spLocks noGrp="1"/>
          </p:cNvSpPr>
          <p:nvPr>
            <p:ph idx="1"/>
          </p:nvPr>
        </p:nvSpPr>
        <p:spPr>
          <a:xfrm>
            <a:off x="360854" y="746120"/>
            <a:ext cx="11485848" cy="2792239"/>
          </a:xfrm>
        </p:spPr>
        <p:txBody>
          <a:bodyPr/>
          <a:lstStyle/>
          <a:p>
            <a:pPr hangingPunct="0">
              <a:spcAft>
                <a:spcPts val="0"/>
              </a:spcAft>
            </a:pPr>
            <a:r>
              <a:rPr lang="en-US" altLang="zh-CN" b="1" i="1" smtClean="0">
                <a:solidFill>
                  <a:srgbClr val="1EB26A"/>
                </a:solidFill>
                <a:latin typeface="Times New Roman" panose="02020603050405020304" pitchFamily="18" charset="0"/>
                <a:ea typeface="宋体" panose="02010600030101010101" pitchFamily="2" charset="-122"/>
                <a:cs typeface="Times New Roman" panose="02020603050405020304" pitchFamily="18" charset="0"/>
              </a:rPr>
              <a:t>                  LC</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振荡电路各物理量的变化规律及关系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给</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振荡电路提供能量后，利用电容器的充、放电作用和线圈的自感作用，使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振荡电路中产生振荡电流，同时电容器极板上电荷量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及与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相关联的电场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，通电线圈的电流</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及与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相关联的磁场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都发生周期性变化的现象，称为电磁振荡</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225399" y="692696"/>
            <a:ext cx="7511130" cy="741973"/>
          </a:xfrm>
          <a:prstGeom prst="rect">
            <a:avLst/>
          </a:prstGeom>
        </p:spPr>
      </p:pic>
      <p:pic>
        <p:nvPicPr>
          <p:cNvPr id="5" name="知识点1.eps" descr="id:2147489289;FounderCES"/>
          <p:cNvPicPr/>
          <p:nvPr/>
        </p:nvPicPr>
        <p:blipFill>
          <a:blip r:embed="rId2"/>
          <a:stretch>
            <a:fillRect/>
          </a:stretch>
        </p:blipFill>
        <p:spPr>
          <a:xfrm>
            <a:off x="406574" y="1565418"/>
            <a:ext cx="1306195" cy="360680"/>
          </a:xfrm>
          <a:prstGeom prst="rect">
            <a:avLst/>
          </a:prstGeom>
        </p:spPr>
      </p:pic>
      <p:sp>
        <p:nvSpPr>
          <p:cNvPr id="4" name="内容占位符 3"/>
          <p:cNvSpPr>
            <a:spLocks noGrp="1"/>
          </p:cNvSpPr>
          <p:nvPr>
            <p:ph idx="1"/>
          </p:nvPr>
        </p:nvSpPr>
        <p:spPr>
          <a:xfrm>
            <a:off x="360854" y="1412776"/>
            <a:ext cx="11485848" cy="1684244"/>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麦克斯韦</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的预言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英国物理学家麦克斯韦的电磁场理论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变化的磁场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周围会产生电场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在变化的磁场周围会激发出一种电场——涡旋电场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cb36.jpg" descr="id:2147492271;FounderCES"/>
          <p:cNvPicPr/>
          <p:nvPr/>
        </p:nvPicPr>
        <p:blipFill>
          <a:blip r:embed="rId3"/>
          <a:stretch>
            <a:fillRect/>
          </a:stretch>
        </p:blipFill>
        <p:spPr>
          <a:xfrm>
            <a:off x="3718942" y="3140968"/>
            <a:ext cx="3771900" cy="2967355"/>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各物理量变化情况</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一览表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2" name="表格 1"/>
              <p:cNvGraphicFramePr>
                <a:graphicFrameLocks noGrp="1"/>
              </p:cNvGraphicFramePr>
              <p:nvPr/>
            </p:nvGraphicFramePr>
            <p:xfrm>
              <a:off x="411301" y="1404040"/>
              <a:ext cx="11317780" cy="4883191"/>
            </p:xfrm>
            <a:graphic>
              <a:graphicData uri="http://schemas.openxmlformats.org/drawingml/2006/table">
                <a:tbl>
                  <a:tblPr firstRow="1" firstCol="1" bandRow="1"/>
                  <a:tblGrid>
                    <a:gridCol w="1999121"/>
                    <a:gridCol w="1331237"/>
                    <a:gridCol w="1331237"/>
                    <a:gridCol w="1331237"/>
                    <a:gridCol w="1331237"/>
                    <a:gridCol w="1331237"/>
                    <a:gridCol w="1331237"/>
                    <a:gridCol w="1331237"/>
                  </a:tblGrid>
                  <a:tr h="1201066">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带电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荷量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强度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差</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磁感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应强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度</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磁场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r>
                  <a:tr h="1375202">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altLang="zh-CN" sz="24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𝑻</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den>
                              </m:f>
                            </m:oMath>
                          </a14:m>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电容器</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放电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r h="974847">
                    <a:tc>
                      <a:txBody>
                        <a:bodyPr/>
                        <a:lstStyle/>
                        <a:p>
                          <a:pPr algn="ctr" hangingPunct="0">
                            <a:lnSpc>
                              <a:spcPct val="13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kumimoji="0" lang="en-US" altLang="zh-CN" sz="2400" b="1" i="1" u="none" strike="noStrike" kern="1200" cap="none" spc="0" normalizeH="0" baseline="0" noProof="0" smtClean="0">
                                      <a:ln>
                                        <a:noFill/>
                                      </a:ln>
                                      <a:solidFill>
                                        <a:srgbClr val="000000"/>
                                      </a:solidFill>
                                      <a:effectLst/>
                                      <a:uLnTx/>
                                      <a:uFillTx/>
                                      <a:latin typeface="Cambria Math" panose="02040503050406030204" pitchFamily="18" charset="0"/>
                                      <a:ea typeface="宋体" panose="02010600030101010101" pitchFamily="2" charset="-122"/>
                                      <a:cs typeface="Times New Roman" panose="02020603050405020304" pitchFamily="18" charset="0"/>
                                    </a:rPr>
                                    <m:t>𝑻</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den>
                              </m:f>
                            </m:oMath>
                          </a14:m>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时刻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r h="974847">
                    <a:tc>
                      <a:txBody>
                        <a:bodyPr/>
                        <a:lstStyle/>
                        <a:p>
                          <a:pPr algn="ctr" hangingPunct="0">
                            <a:lnSpc>
                              <a:spcPct val="130000"/>
                            </a:lnSpc>
                            <a:spcAft>
                              <a:spcPts val="0"/>
                            </a:spcAft>
                          </a:pP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kumimoji="0" lang="en-US" altLang="zh-CN" sz="2400" b="1" i="1" u="none" strike="noStrike" kern="1200" cap="none" spc="0" normalizeH="0" baseline="0" noProof="0" smtClean="0">
                                      <a:ln>
                                        <a:noFill/>
                                      </a:ln>
                                      <a:solidFill>
                                        <a:srgbClr val="000000"/>
                                      </a:solidFill>
                                      <a:effectLst/>
                                      <a:uLnTx/>
                                      <a:uFillTx/>
                                      <a:latin typeface="Cambria Math" panose="02040503050406030204" pitchFamily="18" charset="0"/>
                                      <a:ea typeface="宋体" panose="02010600030101010101" pitchFamily="2" charset="-122"/>
                                      <a:cs typeface="Times New Roman" panose="02020603050405020304" pitchFamily="18" charset="0"/>
                                    </a:rPr>
                                    <m:t>𝑻</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den>
                              </m:f>
                            </m:oMath>
                          </a14:m>
                          <a:r>
                            <a:rPr lang="zh-CN"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kumimoji="0" lang="en-US" altLang="zh-CN" sz="2400" b="1" i="1" u="none" strike="noStrike" kern="1200" cap="none" spc="0" normalizeH="0" baseline="0" noProof="0" smtClean="0">
                                      <a:ln>
                                        <a:noFill/>
                                      </a:ln>
                                      <a:solidFill>
                                        <a:srgbClr val="000000"/>
                                      </a:solidFill>
                                      <a:effectLst/>
                                      <a:uLnTx/>
                                      <a:uFillTx/>
                                      <a:latin typeface="Cambria Math" panose="02040503050406030204" pitchFamily="18" charset="0"/>
                                      <a:ea typeface="宋体" panose="02010600030101010101" pitchFamily="2" charset="-122"/>
                                      <a:cs typeface="Times New Roman" panose="02020603050405020304" pitchFamily="18" charset="0"/>
                                    </a:rPr>
                                    <m:t>𝑻</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反向充电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bl>
              </a:graphicData>
            </a:graphic>
          </p:graphicFrame>
        </mc:Choice>
        <mc:Fallback xmlns="">
          <p:graphicFrame>
            <p:nvGraphicFramePr>
              <p:cNvPr id="2" name="表格 1"/>
              <p:cNvGraphicFramePr>
                <a:graphicFrameLocks noGrp="1"/>
              </p:cNvGraphicFramePr>
              <p:nvPr/>
            </p:nvGraphicFramePr>
            <p:xfrm>
              <a:off x="411301" y="1404040"/>
              <a:ext cx="11317780" cy="4883191"/>
            </p:xfrm>
            <a:graphic>
              <a:graphicData uri="http://schemas.openxmlformats.org/drawingml/2006/table">
                <a:tbl>
                  <a:tblPr firstRow="1" firstCol="1" bandRow="1"/>
                  <a:tblGrid>
                    <a:gridCol w="1999121"/>
                    <a:gridCol w="1331237"/>
                    <a:gridCol w="1331237"/>
                    <a:gridCol w="1331237"/>
                    <a:gridCol w="1331237"/>
                    <a:gridCol w="1331237"/>
                    <a:gridCol w="1331237"/>
                    <a:gridCol w="1331237"/>
                  </a:tblGrid>
                  <a:tr h="1201066">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带电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荷量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强度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差</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磁感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应强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度</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磁场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r>
                  <a:tr h="1375410">
                    <a:tc>
                      <a:txBody>
                        <a:bodyPr/>
                        <a:lstStyle/>
                        <a:p>
                          <a:endParaRPr lang="zh-CN"/>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blipFill>
                          <a:blip r:embed="rId1"/>
                        </a:blip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r h="974725">
                    <a:tc>
                      <a:txBody>
                        <a:bodyPr/>
                        <a:lstStyle/>
                        <a:p>
                          <a:endParaRPr lang="zh-CN"/>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blipFill>
                          <a:blip r:embed="rId1"/>
                        </a:blipFill>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r h="1149985">
                    <a:tc>
                      <a:txBody>
                        <a:bodyPr/>
                        <a:lstStyle/>
                        <a:p>
                          <a:endParaRPr lang="zh-CN"/>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blipFill>
                          <a:blip r:embed="rId1"/>
                        </a:blip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bl>
              </a:graphicData>
            </a:graphic>
          </p:graphicFrame>
        </mc:Fallback>
      </mc:AlternateContent>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表格 1"/>
              <p:cNvGraphicFramePr>
                <a:graphicFrameLocks noGrp="1"/>
              </p:cNvGraphicFramePr>
              <p:nvPr/>
            </p:nvGraphicFramePr>
            <p:xfrm>
              <a:off x="406574" y="836712"/>
              <a:ext cx="11377264" cy="5551566"/>
            </p:xfrm>
            <a:graphic>
              <a:graphicData uri="http://schemas.openxmlformats.org/drawingml/2006/table">
                <a:tbl>
                  <a:tblPr firstRow="1" firstCol="1" bandRow="1"/>
                  <a:tblGrid>
                    <a:gridCol w="1811666"/>
                    <a:gridCol w="1536194"/>
                    <a:gridCol w="1338234"/>
                    <a:gridCol w="1338234"/>
                    <a:gridCol w="1338234"/>
                    <a:gridCol w="1338234"/>
                    <a:gridCol w="1338234"/>
                    <a:gridCol w="1338234"/>
                  </a:tblGrid>
                  <a:tr h="810407">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带电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荷量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强度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差</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磁感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应强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度</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磁场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r>
                  <a:tr h="657768">
                    <a:tc>
                      <a:txBody>
                        <a:bodyPr/>
                        <a:lstStyle/>
                        <a:p>
                          <a:pPr algn="ctr" hangingPunct="0">
                            <a:lnSpc>
                              <a:spcPct val="13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kumimoji="0" lang="en-US" altLang="zh-CN" sz="2400" b="1" i="1" u="none" strike="noStrike" kern="1200" cap="none" spc="0" normalizeH="0" baseline="0" noProof="0" smtClean="0">
                                      <a:ln>
                                        <a:noFill/>
                                      </a:ln>
                                      <a:solidFill>
                                        <a:srgbClr val="000000"/>
                                      </a:solidFill>
                                      <a:effectLst/>
                                      <a:uLnTx/>
                                      <a:uFillTx/>
                                      <a:latin typeface="Cambria Math" panose="02040503050406030204" pitchFamily="18" charset="0"/>
                                      <a:ea typeface="宋体" panose="02010600030101010101" pitchFamily="2" charset="-122"/>
                                      <a:cs typeface="Times New Roman" panose="02020603050405020304" pitchFamily="18" charset="0"/>
                                    </a:rPr>
                                    <m:t>𝑻</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时刻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r h="929217">
                    <a:tc>
                      <a:txBody>
                        <a:bodyPr/>
                        <a:lstStyle/>
                        <a:p>
                          <a:pPr algn="ctr" hangingPunct="0">
                            <a:lnSpc>
                              <a:spcPct val="130000"/>
                            </a:lnSpc>
                            <a:spcAft>
                              <a:spcPts val="0"/>
                            </a:spcAft>
                          </a:pP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kumimoji="0" lang="en-US" altLang="zh-CN" sz="2400" b="1" i="1" u="none" strike="noStrike" kern="1200" cap="none" spc="0" normalizeH="0" baseline="0" noProof="0" smtClean="0">
                                      <a:ln>
                                        <a:noFill/>
                                      </a:ln>
                                      <a:solidFill>
                                        <a:srgbClr val="000000"/>
                                      </a:solidFill>
                                      <a:effectLst/>
                                      <a:uLnTx/>
                                      <a:uFillTx/>
                                      <a:latin typeface="Cambria Math" panose="02040503050406030204" pitchFamily="18" charset="0"/>
                                      <a:ea typeface="宋体" panose="02010600030101010101" pitchFamily="2" charset="-122"/>
                                      <a:cs typeface="Times New Roman" panose="02020603050405020304" pitchFamily="18" charset="0"/>
                                    </a:rPr>
                                    <m:t>𝑻</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sz="24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r>
                                    <a:rPr kumimoji="0" lang="en-US" altLang="zh-CN" sz="2400" b="1" i="1" u="none" strike="noStrike" kern="1200" cap="none" spc="0" normalizeH="0" baseline="0" noProof="0" smtClean="0">
                                      <a:ln>
                                        <a:noFill/>
                                      </a:ln>
                                      <a:solidFill>
                                        <a:srgbClr val="000000"/>
                                      </a:solidFill>
                                      <a:effectLst/>
                                      <a:uLnTx/>
                                      <a:uFillTx/>
                                      <a:latin typeface="Cambria Math" panose="02040503050406030204" pitchFamily="18" charset="0"/>
                                      <a:ea typeface="宋体" panose="02010600030101010101" pitchFamily="2" charset="-122"/>
                                      <a:cs typeface="Times New Roman" panose="02020603050405020304" pitchFamily="18" charset="0"/>
                                    </a:rPr>
                                    <m:t>𝑻</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den>
                              </m:f>
                            </m:oMath>
                          </a14:m>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反向放电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r h="659081">
                    <a:tc>
                      <a:txBody>
                        <a:bodyPr/>
                        <a:lstStyle/>
                        <a:p>
                          <a:pPr algn="ctr" hangingPunct="0">
                            <a:lnSpc>
                              <a:spcPct val="13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r>
                                    <a:rPr kumimoji="0" lang="en-US" altLang="zh-CN" sz="2400" b="1" i="1" u="none" strike="noStrike" kern="1200" cap="none" spc="0" normalizeH="0" baseline="0" noProof="0" smtClean="0">
                                      <a:ln>
                                        <a:noFill/>
                                      </a:ln>
                                      <a:solidFill>
                                        <a:srgbClr val="000000"/>
                                      </a:solidFill>
                                      <a:effectLst/>
                                      <a:uLnTx/>
                                      <a:uFillTx/>
                                      <a:latin typeface="Cambria Math" panose="02040503050406030204" pitchFamily="18" charset="0"/>
                                      <a:ea typeface="宋体" panose="02010600030101010101" pitchFamily="2" charset="-122"/>
                                      <a:cs typeface="Times New Roman" panose="02020603050405020304" pitchFamily="18" charset="0"/>
                                    </a:rPr>
                                    <m:t>𝑻</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den>
                              </m:f>
                            </m:oMath>
                          </a14:m>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时刻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r h="929217">
                    <a:tc>
                      <a:txBody>
                        <a:bodyPr/>
                        <a:lstStyle/>
                        <a:p>
                          <a:pPr algn="ctr" hangingPunct="0">
                            <a:lnSpc>
                              <a:spcPct val="130000"/>
                            </a:lnSpc>
                            <a:spcAft>
                              <a:spcPts val="0"/>
                            </a:spcAft>
                          </a:pP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r>
                                    <a:rPr kumimoji="0" lang="en-US" altLang="zh-CN" sz="2400" b="1" i="1" u="none" strike="noStrike" kern="1200" cap="none" spc="0" normalizeH="0" baseline="0" noProof="0" smtClean="0">
                                      <a:ln>
                                        <a:noFill/>
                                      </a:ln>
                                      <a:solidFill>
                                        <a:srgbClr val="000000"/>
                                      </a:solidFill>
                                      <a:effectLst/>
                                      <a:uLnTx/>
                                      <a:uFillTx/>
                                      <a:latin typeface="Cambria Math" panose="02040503050406030204" pitchFamily="18" charset="0"/>
                                      <a:ea typeface="宋体" panose="02010600030101010101" pitchFamily="2" charset="-122"/>
                                      <a:cs typeface="Times New Roman" panose="02020603050405020304" pitchFamily="18" charset="0"/>
                                    </a:rPr>
                                    <m:t>𝑻</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den>
                              </m:f>
                            </m:oMath>
                          </a14:m>
                          <a:r>
                            <a:rPr lang="zh-CN" altLang="zh-CN" sz="24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器充电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r h="540272">
                    <a:tc>
                      <a:txBody>
                        <a:bodyPr/>
                        <a:lstStyle/>
                        <a:p>
                          <a:pPr algn="ctr" hangingPunct="0">
                            <a:lnSpc>
                              <a:spcPct val="13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时刻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bl>
              </a:graphicData>
            </a:graphic>
          </p:graphicFrame>
        </mc:Choice>
        <mc:Fallback xmlns="">
          <p:graphicFrame>
            <p:nvGraphicFramePr>
              <p:cNvPr id="2" name="表格 1"/>
              <p:cNvGraphicFramePr>
                <a:graphicFrameLocks noGrp="1"/>
              </p:cNvGraphicFramePr>
              <p:nvPr/>
            </p:nvGraphicFramePr>
            <p:xfrm>
              <a:off x="406574" y="836712"/>
              <a:ext cx="11377264" cy="5551566"/>
            </p:xfrm>
            <a:graphic>
              <a:graphicData uri="http://schemas.openxmlformats.org/drawingml/2006/table">
                <a:tbl>
                  <a:tblPr firstRow="1" firstCol="1" bandRow="1"/>
                  <a:tblGrid>
                    <a:gridCol w="1811666"/>
                    <a:gridCol w="1536194"/>
                    <a:gridCol w="1338234"/>
                    <a:gridCol w="1338234"/>
                    <a:gridCol w="1338234"/>
                    <a:gridCol w="1338234"/>
                    <a:gridCol w="1338234"/>
                    <a:gridCol w="1338234"/>
                  </a:tblGrid>
                  <a:tr h="810407">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带电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荷量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强度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差</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磁感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应强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度</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磁场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r>
                  <a:tr h="675005">
                    <a:tc>
                      <a:txBody>
                        <a:bodyPr/>
                        <a:lstStyle/>
                        <a:p>
                          <a:endParaRPr lang="zh-CN"/>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blipFill>
                          <a:blip r:embed="rId1"/>
                        </a:blip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r h="1152525">
                    <a:tc>
                      <a:txBody>
                        <a:bodyPr/>
                        <a:lstStyle/>
                        <a:p>
                          <a:endParaRPr lang="zh-CN"/>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blipFill>
                          <a:blip r:embed="rId1"/>
                        </a:blip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r h="677545">
                    <a:tc>
                      <a:txBody>
                        <a:bodyPr/>
                        <a:lstStyle/>
                        <a:p>
                          <a:endParaRPr lang="zh-CN"/>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blipFill>
                          <a:blip r:embed="rId1"/>
                        </a:blipFill>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r h="1152525">
                    <a:tc>
                      <a:txBody>
                        <a:bodyPr/>
                        <a:lstStyle/>
                        <a:p>
                          <a:endParaRPr lang="zh-CN"/>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blipFill>
                          <a:blip r:embed="rId1"/>
                        </a:blip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r h="540272">
                    <a:tc>
                      <a:txBody>
                        <a:bodyPr/>
                        <a:lstStyle/>
                        <a:p>
                          <a:pPr algn="ctr" hangingPunct="0">
                            <a:lnSpc>
                              <a:spcPct val="13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时刻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4CFF4C"/>
                          </a:solidFill>
                          <a:prstDash val="solid"/>
                          <a:round/>
                          <a:headEnd type="none" w="med" len="med"/>
                          <a:tailEnd type="none" w="med" len="med"/>
                        </a:lnL>
                        <a:lnR w="12700" cap="flat" cmpd="sng" algn="ctr">
                          <a:solidFill>
                            <a:srgbClr val="4CFF4C"/>
                          </a:solidFill>
                          <a:prstDash val="solid"/>
                          <a:round/>
                          <a:headEnd type="none" w="med" len="med"/>
                          <a:tailEnd type="none" w="med" len="med"/>
                        </a:lnR>
                        <a:lnT w="12700" cap="flat" cmpd="sng" algn="ctr">
                          <a:solidFill>
                            <a:srgbClr val="4CFF4C"/>
                          </a:solidFill>
                          <a:prstDash val="solid"/>
                          <a:round/>
                          <a:headEnd type="none" w="med" len="med"/>
                          <a:tailEnd type="none" w="med" len="med"/>
                        </a:lnT>
                        <a:lnB w="12700" cap="flat" cmpd="sng" algn="ctr">
                          <a:solidFill>
                            <a:srgbClr val="4CFF4C"/>
                          </a:solidFill>
                          <a:prstDash val="solid"/>
                          <a:round/>
                          <a:headEnd type="none" w="med" len="med"/>
                          <a:tailEnd type="none" w="med" len="med"/>
                        </a:lnB>
                      </a:tcPr>
                    </a:tc>
                  </a:tr>
                </a:tbl>
              </a:graphicData>
            </a:graphic>
          </p:graphicFrame>
        </mc:Fallback>
      </mc:AlternateContent>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692696"/>
            <a:ext cx="11485848" cy="1130246"/>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振荡电流、电容器极板上的电荷量随时间变化的图像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电流以逆时针方向为正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为极板上电荷量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pic>
        <p:nvPicPr>
          <p:cNvPr id="4" name="qw107u.jpg" descr="id:2147492399;FounderCES"/>
          <p:cNvPicPr/>
          <p:nvPr/>
        </p:nvPicPr>
        <p:blipFill>
          <a:blip r:embed="rId1"/>
          <a:stretch>
            <a:fillRect/>
          </a:stretch>
        </p:blipFill>
        <p:spPr>
          <a:xfrm>
            <a:off x="2575386" y="1822942"/>
            <a:ext cx="7056784" cy="2088232"/>
          </a:xfrm>
          <a:prstGeom prst="rect">
            <a:avLst/>
          </a:prstGeom>
        </p:spPr>
      </p:pic>
      <p:pic>
        <p:nvPicPr>
          <p:cNvPr id="5" name="qw108u.jpg" descr="id:2147492406;FounderCES"/>
          <p:cNvPicPr/>
          <p:nvPr/>
        </p:nvPicPr>
        <p:blipFill>
          <a:blip r:embed="rId2"/>
          <a:stretch>
            <a:fillRect/>
          </a:stretch>
        </p:blipFill>
        <p:spPr>
          <a:xfrm>
            <a:off x="550590" y="4149080"/>
            <a:ext cx="5472608" cy="2016224"/>
          </a:xfrm>
          <a:prstGeom prst="rect">
            <a:avLst/>
          </a:prstGeom>
        </p:spPr>
      </p:pic>
      <p:pic>
        <p:nvPicPr>
          <p:cNvPr id="6" name="qw109u.jpg" descr="id:2147492413;FounderCES"/>
          <p:cNvPicPr/>
          <p:nvPr/>
        </p:nvPicPr>
        <p:blipFill>
          <a:blip r:embed="rId3">
            <a:clrChange>
              <a:clrFrom>
                <a:srgbClr val="FFFFFE"/>
              </a:clrFrom>
              <a:clrTo>
                <a:srgbClr val="FFFFFE">
                  <a:alpha val="0"/>
                </a:srgbClr>
              </a:clrTo>
            </a:clrChange>
          </a:blip>
          <a:stretch>
            <a:fillRect/>
          </a:stretch>
        </p:blipFill>
        <p:spPr>
          <a:xfrm>
            <a:off x="6455246" y="4043017"/>
            <a:ext cx="5184576" cy="1996806"/>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典例2.eps" descr="id:2147489401;FounderCES"/>
          <p:cNvPicPr/>
          <p:nvPr/>
        </p:nvPicPr>
        <p:blipFill>
          <a:blip r:embed="rId1"/>
          <a:stretch>
            <a:fillRect/>
          </a:stretch>
        </p:blipFill>
        <p:spPr>
          <a:xfrm>
            <a:off x="478582" y="936655"/>
            <a:ext cx="1031875" cy="332105"/>
          </a:xfrm>
          <a:prstGeom prst="rect">
            <a:avLst/>
          </a:prstGeom>
        </p:spPr>
      </p:pic>
      <p:pic>
        <p:nvPicPr>
          <p:cNvPr id="6" name="24答案.eps" descr="id:2147489436;FounderCES"/>
          <p:cNvPicPr/>
          <p:nvPr/>
        </p:nvPicPr>
        <p:blipFill>
          <a:blip r:embed="rId2"/>
          <a:stretch>
            <a:fillRect/>
          </a:stretch>
        </p:blipFill>
        <p:spPr>
          <a:xfrm>
            <a:off x="478582" y="5865108"/>
            <a:ext cx="840740" cy="299720"/>
          </a:xfrm>
          <a:prstGeom prst="rect">
            <a:avLst/>
          </a:prstGeom>
        </p:spPr>
      </p:pic>
      <p:sp>
        <p:nvSpPr>
          <p:cNvPr id="4" name="内容占位符 3"/>
          <p:cNvSpPr>
            <a:spLocks noGrp="1"/>
          </p:cNvSpPr>
          <p:nvPr>
            <p:ph idx="1"/>
          </p:nvPr>
        </p:nvSpPr>
        <p:spPr>
          <a:xfrm>
            <a:off x="360854" y="746120"/>
            <a:ext cx="11485848" cy="5078313"/>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图甲所示，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电路中的电流正在变大，保持</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不变，改变电容器的电容，电路中电容器两端的电压变化如图乙所示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则下列说法正确的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电路中的磁场能正在向电场能转化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中电容器的电容为电路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中电容器的电容的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中的电流最大时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中的电流也一定最大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中电容器的最大电荷量与电路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中电容器的最大电荷量</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3"/>
          <a:stretch>
            <a:fillRect/>
          </a:stretch>
        </p:blipFill>
        <p:spPr>
          <a:xfrm>
            <a:off x="5735166" y="1988840"/>
            <a:ext cx="1874825" cy="1987196"/>
          </a:xfrm>
          <a:prstGeom prst="rect">
            <a:avLst/>
          </a:prstGeom>
        </p:spPr>
      </p:pic>
      <p:pic>
        <p:nvPicPr>
          <p:cNvPr id="3" name="图片 2"/>
          <p:cNvPicPr>
            <a:picLocks noChangeAspect="1"/>
          </p:cNvPicPr>
          <p:nvPr/>
        </p:nvPicPr>
        <p:blipFill>
          <a:blip r:embed="rId4"/>
          <a:stretch>
            <a:fillRect/>
          </a:stretch>
        </p:blipFill>
        <p:spPr>
          <a:xfrm>
            <a:off x="7635561" y="1935611"/>
            <a:ext cx="3087252" cy="2040425"/>
          </a:xfrm>
          <a:prstGeom prst="rect">
            <a:avLst/>
          </a:prstGeom>
        </p:spPr>
      </p:pic>
      <p:sp>
        <p:nvSpPr>
          <p:cNvPr id="7" name="矩形 6"/>
          <p:cNvSpPr/>
          <p:nvPr/>
        </p:nvSpPr>
        <p:spPr>
          <a:xfrm>
            <a:off x="1414686" y="5824433"/>
            <a:ext cx="407484" cy="461665"/>
          </a:xfrm>
          <a:prstGeom prst="rect">
            <a:avLst/>
          </a:prstGeom>
        </p:spPr>
        <p:txBody>
          <a:bodyPr wrap="none">
            <a:spAutoFit/>
          </a:bodyPr>
          <a:lstStyle/>
          <a:p>
            <a:r>
              <a:rPr lang="en-US" altLang="zh-CN" sz="2400">
                <a:solidFill>
                  <a:srgbClr val="000000"/>
                </a:solidFill>
              </a:rPr>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解析.eps" descr="id:2147489415;FounderCES"/>
          <p:cNvPicPr/>
          <p:nvPr/>
        </p:nvPicPr>
        <p:blipFill>
          <a:blip r:embed="rId1"/>
          <a:stretch>
            <a:fillRect/>
          </a:stretch>
        </p:blipFill>
        <p:spPr>
          <a:xfrm>
            <a:off x="461330" y="934598"/>
            <a:ext cx="840740" cy="299720"/>
          </a:xfrm>
          <a:prstGeom prst="rect">
            <a:avLst/>
          </a:prstGeom>
        </p:spPr>
      </p:pic>
      <mc:AlternateContent xmlns:mc="http://schemas.openxmlformats.org/markup-compatibility/2006">
        <mc:Choice xmlns:a14="http://schemas.microsoft.com/office/drawing/2010/main" Requires="a14">
          <p:sp>
            <p:nvSpPr>
              <p:cNvPr id="6" name="内容占位符 5"/>
              <p:cNvSpPr>
                <a:spLocks noGrp="1"/>
              </p:cNvSpPr>
              <p:nvPr>
                <p:ph idx="1"/>
              </p:nvPr>
            </p:nvSpPr>
            <p:spPr>
              <a:xfrm>
                <a:off x="360854" y="800676"/>
                <a:ext cx="11485848" cy="4192110"/>
              </a:xfrm>
            </p:spPr>
            <p:txBody>
              <a:bodyPr/>
              <a:lstStyle/>
              <a:p>
                <a:pPr hangingPunct="0">
                  <a:lnSpc>
                    <a:spcPct val="130000"/>
                  </a:lnSpc>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安培定则可知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图甲中电流从电容器正极板流出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电容器在放电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电场能转化为磁场能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由图乙可知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的振荡周期为电路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根据公式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2π</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𝑳𝑪</m:t>
                        </m:r>
                      </m:e>
                    </m:rad>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中电容器的电容是电路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中电容器电容的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中电流最大时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电容器两端的电压为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由图乙可知此时电路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中电容器两端的电压也为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即电路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对应的电流也最大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根据电容的定义式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𝑸</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由于电路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和电路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中电容器两端的最大电压相同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且电路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中电容器的电容为电路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中电容器电容的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可知电路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中电容器的最大电荷量是电路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中电容器的最大电荷量的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mc:Choice>
        <mc:Fallback>
          <p:sp>
            <p:nvSpPr>
              <p:cNvPr id="6" name="内容占位符 5"/>
              <p:cNvSpPr>
                <a:spLocks noRot="1" noChangeAspect="1" noMove="1" noResize="1" noEditPoints="1" noAdjustHandles="1" noChangeArrowheads="1" noChangeShapeType="1" noTextEdit="1"/>
              </p:cNvSpPr>
              <p:nvPr>
                <p:ph idx="1"/>
              </p:nvPr>
            </p:nvSpPr>
            <p:spPr>
              <a:xfrm>
                <a:off x="360854" y="800676"/>
                <a:ext cx="11485848" cy="4192110"/>
              </a:xfrm>
              <a:blipFill rotWithShape="1">
                <a:blip r:embed="rId2"/>
                <a:stretch>
                  <a:fillRect l="-2" t="-14" r="1" b="10"/>
                </a:stretch>
              </a:blipFill>
            </p:spPr>
            <p:txBody>
              <a:bodyPr/>
              <a:lstStyle/>
              <a:p>
                <a:r>
                  <a:rPr lang="zh-CN" altLang="en-US">
                    <a:noFill/>
                  </a:rPr>
                  <a:t> </a:t>
                </a:r>
              </a:p>
            </p:txBody>
          </p:sp>
        </mc:Fallback>
      </mc:AlternateContent>
      <p:pic>
        <p:nvPicPr>
          <p:cNvPr id="5" name="图片 4"/>
          <p:cNvPicPr>
            <a:picLocks noChangeAspect="1"/>
          </p:cNvPicPr>
          <p:nvPr/>
        </p:nvPicPr>
        <p:blipFill>
          <a:blip r:embed="rId3"/>
          <a:stretch>
            <a:fillRect/>
          </a:stretch>
        </p:blipFill>
        <p:spPr>
          <a:xfrm>
            <a:off x="5228493" y="4437112"/>
            <a:ext cx="1874825" cy="1987196"/>
          </a:xfrm>
          <a:prstGeom prst="rect">
            <a:avLst/>
          </a:prstGeom>
        </p:spPr>
      </p:pic>
      <p:pic>
        <p:nvPicPr>
          <p:cNvPr id="7" name="图片 6"/>
          <p:cNvPicPr>
            <a:picLocks noChangeAspect="1"/>
          </p:cNvPicPr>
          <p:nvPr/>
        </p:nvPicPr>
        <p:blipFill>
          <a:blip r:embed="rId4">
            <a:clrChange>
              <a:clrFrom>
                <a:srgbClr val="FFFFFF"/>
              </a:clrFrom>
              <a:clrTo>
                <a:srgbClr val="FFFFFF">
                  <a:alpha val="0"/>
                </a:srgbClr>
              </a:clrTo>
            </a:clrChange>
          </a:blip>
          <a:stretch>
            <a:fillRect/>
          </a:stretch>
        </p:blipFill>
        <p:spPr>
          <a:xfrm>
            <a:off x="7535366" y="4383883"/>
            <a:ext cx="3087252" cy="2040425"/>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64704"/>
            <a:ext cx="11485848" cy="3970318"/>
          </a:xfrm>
          <a:solidFill>
            <a:srgbClr val="E3F2E7"/>
          </a:solidFill>
        </p:spPr>
        <p:txBody>
          <a:bodyPr/>
          <a:lstStyle/>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通常依据电流的方向来判断电容器是充电还是放电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电流由正极板流出为放电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向正极板流入为充电</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判断电场能和磁场能的转化要依据电流的增减或极板上电荷量的增减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自感电动势的作用是阻碍电流的增大还是阻碍电流的减小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可依据放电电流不断增大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充电电流不断减小来判断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LC</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电路中的振荡电流、电压、电场强度、磁感应强度的方向和电容器极板上电荷的电性在电磁振荡的一个周期内改变两次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它们的频率与振荡电路的固有频率相同</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名师点拨.eps" descr="id:2147492455;FounderCES"/>
          <p:cNvPicPr/>
          <p:nvPr/>
        </p:nvPicPr>
        <p:blipFill>
          <a:blip r:embed="rId1"/>
          <a:stretch>
            <a:fillRect/>
          </a:stretch>
        </p:blipFill>
        <p:spPr>
          <a:xfrm>
            <a:off x="478582" y="836712"/>
            <a:ext cx="1737360" cy="40576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130246"/>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变化的电场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周围会产生磁场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即使没有电流存在，只要空间某处的电场发生变化，也会在其周围产生涡旋磁场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cb37.jpg" descr="id:2147492278;FounderCES"/>
          <p:cNvPicPr/>
          <p:nvPr/>
        </p:nvPicPr>
        <p:blipFill>
          <a:blip r:embed="rId1"/>
          <a:stretch>
            <a:fillRect/>
          </a:stretch>
        </p:blipFill>
        <p:spPr>
          <a:xfrm>
            <a:off x="3214886" y="2204864"/>
            <a:ext cx="5084445" cy="323977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5030"/>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电磁波</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交变的电场和交变的磁场相互联系在一起，就会在空间形成一个统一的、不可分割的电磁场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这种在空间交替变化并传播出去的电磁场就形成了电磁波</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电磁波是横波，在真空中的传播速度为光速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知识点2.eps" descr="id:2147489310;FounderCES"/>
          <p:cNvPicPr/>
          <p:nvPr/>
        </p:nvPicPr>
        <p:blipFill>
          <a:blip r:embed="rId1"/>
          <a:stretch>
            <a:fillRect/>
          </a:stretch>
        </p:blipFill>
        <p:spPr>
          <a:xfrm>
            <a:off x="550590" y="928972"/>
            <a:ext cx="1317625" cy="349885"/>
          </a:xfrm>
          <a:prstGeom prst="rect">
            <a:avLst/>
          </a:prstGeom>
        </p:spPr>
      </p:pic>
      <p:sp>
        <p:nvSpPr>
          <p:cNvPr id="4" name="内容占位符 3"/>
          <p:cNvSpPr>
            <a:spLocks noGrp="1"/>
          </p:cNvSpPr>
          <p:nvPr>
            <p:ph idx="1"/>
          </p:nvPr>
        </p:nvSpPr>
        <p:spPr>
          <a:xfrm>
            <a:off x="360854" y="746120"/>
            <a:ext cx="11485848" cy="1130246"/>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赫兹</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实验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实验</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原理图</a:t>
            </a:r>
            <a:endParaRPr lang="zh-CN" altLang="en-US"/>
          </a:p>
        </p:txBody>
      </p:sp>
      <p:pic>
        <p:nvPicPr>
          <p:cNvPr id="5" name="xx24.jpg" descr="id:2147492292;FounderCES"/>
          <p:cNvPicPr/>
          <p:nvPr/>
        </p:nvPicPr>
        <p:blipFill>
          <a:blip r:embed="rId2"/>
          <a:stretch>
            <a:fillRect/>
          </a:stretch>
        </p:blipFill>
        <p:spPr>
          <a:xfrm>
            <a:off x="2350790" y="2060848"/>
            <a:ext cx="6292215" cy="287972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322163"/>
          </a:xfrm>
        </p:spPr>
        <p:txBody>
          <a:bodyPr/>
          <a:lstStyle/>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实验现象及分析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实验现象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当与感应线圈两极相连的金属球间有火花跳过时，环的间隙处也有火花跳过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实验现象分析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当火花在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间跳动时，在周围空间激发出一个迅速变化的电磁场，按照麦克斯韦的理论，这种变化的电磁场以电磁波的形式在空间传播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当电磁波经过接收器时，导致接收器产生感应电动势，使接收器两球间隙处产生电压；当电压足够高时，两球之间就会产生火花放电现象，从而证明了电磁波的存在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实验意义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赫兹的实验证明了麦克斯韦的预言，为麦克斯韦的电磁场理论奠定了坚实的实验基础</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46237"/>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电磁振荡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振荡电流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大小和方向都周期性变化的电流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振荡电路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产生振荡电流的电路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由一个电感线圈</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和一个电容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所组成的电路是一种基本的振荡电路，称为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振荡电路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3.eps" descr="id:2147492299;FounderCES"/>
          <p:cNvPicPr/>
          <p:nvPr/>
        </p:nvPicPr>
        <p:blipFill>
          <a:blip r:embed="rId1"/>
          <a:stretch>
            <a:fillRect/>
          </a:stretch>
        </p:blipFill>
        <p:spPr>
          <a:xfrm>
            <a:off x="478582" y="908720"/>
            <a:ext cx="1353820" cy="35941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792239"/>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电磁振荡的过程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放电过程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闭合开关，已充电的电容器放电，其电荷量减少，由于线圈自感的阻碍作用，电流逐渐增大，磁场的磁感应强度与能量也逐渐增大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放电完毕时，电流最大，电场能全部转化为磁场能</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cb38a.jpg" descr="id:2147492306;FounderCES"/>
          <p:cNvPicPr/>
          <p:nvPr/>
        </p:nvPicPr>
        <p:blipFill>
          <a:blip r:embed="rId1"/>
          <a:stretch>
            <a:fillRect/>
          </a:stretch>
        </p:blipFill>
        <p:spPr>
          <a:xfrm>
            <a:off x="3574926" y="3562922"/>
            <a:ext cx="3493135" cy="249237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238241"/>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充电过程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由于线圈的自感作用，线圈中的电流继续保持原来的方向并且逐渐减小，同时给电容器反向充电，电容器的电荷量逐渐增多，电场的强度与电场能逐渐增大，电流与磁场逐渐减弱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电流减为零时，磁场能全部转化为电场能</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cb38b.jpg" descr="id:2147492313;FounderCES"/>
          <p:cNvPicPr/>
          <p:nvPr/>
        </p:nvPicPr>
        <p:blipFill>
          <a:blip r:embed="rId1"/>
          <a:stretch>
            <a:fillRect/>
          </a:stretch>
        </p:blipFill>
        <p:spPr>
          <a:xfrm>
            <a:off x="4078982" y="3212976"/>
            <a:ext cx="3165475" cy="2480310"/>
          </a:xfrm>
          <a:prstGeom prst="rect">
            <a:avLst/>
          </a:prstGeom>
        </p:spPr>
      </p:pic>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3696</Words>
  <Application>WPS 演示</Application>
  <PresentationFormat>自定义</PresentationFormat>
  <Paragraphs>314</Paragraphs>
  <Slides>25</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25</vt:i4>
      </vt:variant>
    </vt:vector>
  </HeadingPairs>
  <TitlesOfParts>
    <vt:vector size="38" baseType="lpstr">
      <vt:lpstr>Arial</vt:lpstr>
      <vt:lpstr>宋体</vt:lpstr>
      <vt:lpstr>Wingdings</vt:lpstr>
      <vt:lpstr>Times New Roman</vt:lpstr>
      <vt:lpstr>楷体</vt:lpstr>
      <vt:lpstr>微软雅黑</vt:lpstr>
      <vt:lpstr>黑体</vt:lpstr>
      <vt:lpstr>Cambria Math</vt:lpstr>
      <vt:lpstr>Arial Unicode MS</vt:lpstr>
      <vt:lpstr>Calibri</vt:lpstr>
      <vt:lpstr>仿宋</vt:lpstr>
      <vt:lpstr>Book Antiqua</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徐启全</cp:lastModifiedBy>
  <cp:revision>403</cp:revision>
  <dcterms:created xsi:type="dcterms:W3CDTF">2020-11-06T05:24:00Z</dcterms:created>
  <dcterms:modified xsi:type="dcterms:W3CDTF">2025-08-06T09:29:30Z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2052-12.1.0.22215</vt:lpwstr>
  </property>
  <property fmtid="{D5CDD505-2E9C-101B-9397-08002B2CF9AE}" pid="3" name="ICV">
    <vt:lpwstr>ED7EEE7A0CA446988007E1A07DA2D3D0_12</vt:lpwstr>
  </property>
</Properties>
</file>